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302" r:id="rId3"/>
    <p:sldId id="307" r:id="rId4"/>
    <p:sldId id="306" r:id="rId5"/>
    <p:sldId id="304" r:id="rId6"/>
    <p:sldId id="305" r:id="rId7"/>
    <p:sldId id="308" r:id="rId8"/>
    <p:sldId id="309" r:id="rId9"/>
    <p:sldId id="298" r:id="rId10"/>
    <p:sldId id="300" r:id="rId11"/>
    <p:sldId id="299" r:id="rId12"/>
    <p:sldId id="303" r:id="rId13"/>
    <p:sldId id="311" r:id="rId14"/>
    <p:sldId id="310" r:id="rId15"/>
    <p:sldId id="293" r:id="rId16"/>
    <p:sldId id="312" r:id="rId17"/>
    <p:sldId id="30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7856" autoAdjust="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71B0-A171-45BA-BC7A-0F4CDBCE3F61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7451-1D62-4D93-84AD-F4B484A4D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2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D048-FF9D-425C-9E4E-B81C58BF78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D048-FF9D-425C-9E4E-B81C58BF78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0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" y="11"/>
            <a:ext cx="8725903" cy="4221387"/>
          </a:xfrm>
          <a:custGeom>
            <a:avLst/>
            <a:gdLst>
              <a:gd name="connsiteX0" fmla="*/ 0 w 8725903"/>
              <a:gd name="connsiteY0" fmla="*/ 0 h 4221387"/>
              <a:gd name="connsiteX1" fmla="*/ 8725903 w 8725903"/>
              <a:gd name="connsiteY1" fmla="*/ 0 h 4221387"/>
              <a:gd name="connsiteX2" fmla="*/ 8725903 w 8725903"/>
              <a:gd name="connsiteY2" fmla="*/ 3870013 h 4221387"/>
              <a:gd name="connsiteX3" fmla="*/ 8515156 w 8725903"/>
              <a:gd name="connsiteY3" fmla="*/ 3924194 h 4221387"/>
              <a:gd name="connsiteX4" fmla="*/ 6005000 w 8725903"/>
              <a:gd name="connsiteY4" fmla="*/ 4221387 h 4221387"/>
              <a:gd name="connsiteX5" fmla="*/ 169271 w 8725903"/>
              <a:gd name="connsiteY5" fmla="*/ 2540536 h 4221387"/>
              <a:gd name="connsiteX6" fmla="*/ 0 w 8725903"/>
              <a:gd name="connsiteY6" fmla="*/ 2434485 h 42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5903" h="4221387">
                <a:moveTo>
                  <a:pt x="0" y="0"/>
                </a:moveTo>
                <a:lnTo>
                  <a:pt x="8725903" y="0"/>
                </a:lnTo>
                <a:lnTo>
                  <a:pt x="8725903" y="3870013"/>
                </a:lnTo>
                <a:lnTo>
                  <a:pt x="8515156" y="3924194"/>
                </a:lnTo>
                <a:cubicBezTo>
                  <a:pt x="7700420" y="4119476"/>
                  <a:pt x="6861580" y="4221387"/>
                  <a:pt x="6005000" y="4221387"/>
                </a:cubicBezTo>
                <a:cubicBezTo>
                  <a:pt x="3924735" y="4221387"/>
                  <a:pt x="1949094" y="3620314"/>
                  <a:pt x="169271" y="2540536"/>
                </a:cubicBezTo>
                <a:lnTo>
                  <a:pt x="0" y="2434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3999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2434485 h 6858000"/>
              <a:gd name="connsiteX5" fmla="*/ 169271 w 9144000"/>
              <a:gd name="connsiteY5" fmla="*/ 2540536 h 6858000"/>
              <a:gd name="connsiteX6" fmla="*/ 6005000 w 9144000"/>
              <a:gd name="connsiteY6" fmla="*/ 4221387 h 6858000"/>
              <a:gd name="connsiteX7" fmla="*/ 8862834 w 9144000"/>
              <a:gd name="connsiteY7" fmla="*/ 3834810 h 6858000"/>
              <a:gd name="connsiteX8" fmla="*/ 9143999 w 9144000"/>
              <a:gd name="connsiteY8" fmla="*/ 37477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9143999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2434485"/>
                </a:lnTo>
                <a:lnTo>
                  <a:pt x="169271" y="2540536"/>
                </a:lnTo>
                <a:cubicBezTo>
                  <a:pt x="1949094" y="3620314"/>
                  <a:pt x="3924735" y="4221387"/>
                  <a:pt x="6005000" y="4221387"/>
                </a:cubicBezTo>
                <a:cubicBezTo>
                  <a:pt x="6983949" y="4221387"/>
                  <a:pt x="7939726" y="4088278"/>
                  <a:pt x="8862834" y="3834810"/>
                </a:cubicBezTo>
                <a:lnTo>
                  <a:pt x="9143999" y="37477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7279" tIns="53640" rIns="107279" bIns="53640" rtlCol="0" anchor="ctr">
            <a:noAutofit/>
          </a:bodyPr>
          <a:lstStyle/>
          <a:p>
            <a:pPr algn="ctr"/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" y="2434496"/>
            <a:ext cx="9143999" cy="1786903"/>
          </a:xfrm>
          <a:custGeom>
            <a:avLst/>
            <a:gdLst>
              <a:gd name="connsiteX0" fmla="*/ 310106 w 10170941"/>
              <a:gd name="connsiteY0" fmla="*/ 196948 h 7054948"/>
              <a:gd name="connsiteX1" fmla="*/ 310106 w 10170941"/>
              <a:gd name="connsiteY1" fmla="*/ 2631433 h 7054948"/>
              <a:gd name="connsiteX2" fmla="*/ 479377 w 10170941"/>
              <a:gd name="connsiteY2" fmla="*/ 2737484 h 7054948"/>
              <a:gd name="connsiteX3" fmla="*/ 6315106 w 10170941"/>
              <a:gd name="connsiteY3" fmla="*/ 4418335 h 7054948"/>
              <a:gd name="connsiteX4" fmla="*/ 9172939 w 10170941"/>
              <a:gd name="connsiteY4" fmla="*/ 4031758 h 7054948"/>
              <a:gd name="connsiteX5" fmla="*/ 9454105 w 10170941"/>
              <a:gd name="connsiteY5" fmla="*/ 3944681 h 7054948"/>
              <a:gd name="connsiteX6" fmla="*/ 9454105 w 10170941"/>
              <a:gd name="connsiteY6" fmla="*/ 196948 h 7054948"/>
              <a:gd name="connsiteX7" fmla="*/ 0 w 10170941"/>
              <a:gd name="connsiteY7" fmla="*/ 0 h 7054948"/>
              <a:gd name="connsiteX8" fmla="*/ 10170941 w 10170941"/>
              <a:gd name="connsiteY8" fmla="*/ 0 h 7054948"/>
              <a:gd name="connsiteX9" fmla="*/ 10170941 w 10170941"/>
              <a:gd name="connsiteY9" fmla="*/ 7054948 h 7054948"/>
              <a:gd name="connsiteX10" fmla="*/ 0 w 10170941"/>
              <a:gd name="connsiteY10" fmla="*/ 7054948 h 7054948"/>
              <a:gd name="connsiteX0" fmla="*/ 9454105 w 10170941"/>
              <a:gd name="connsiteY0" fmla="*/ 196948 h 7054948"/>
              <a:gd name="connsiteX1" fmla="*/ 310106 w 10170941"/>
              <a:gd name="connsiteY1" fmla="*/ 2631433 h 7054948"/>
              <a:gd name="connsiteX2" fmla="*/ 479377 w 10170941"/>
              <a:gd name="connsiteY2" fmla="*/ 2737484 h 7054948"/>
              <a:gd name="connsiteX3" fmla="*/ 6315106 w 10170941"/>
              <a:gd name="connsiteY3" fmla="*/ 4418335 h 7054948"/>
              <a:gd name="connsiteX4" fmla="*/ 9172939 w 10170941"/>
              <a:gd name="connsiteY4" fmla="*/ 4031758 h 7054948"/>
              <a:gd name="connsiteX5" fmla="*/ 9454105 w 10170941"/>
              <a:gd name="connsiteY5" fmla="*/ 3944681 h 7054948"/>
              <a:gd name="connsiteX6" fmla="*/ 9454105 w 10170941"/>
              <a:gd name="connsiteY6" fmla="*/ 196948 h 7054948"/>
              <a:gd name="connsiteX7" fmla="*/ 0 w 10170941"/>
              <a:gd name="connsiteY7" fmla="*/ 0 h 7054948"/>
              <a:gd name="connsiteX8" fmla="*/ 10170941 w 10170941"/>
              <a:gd name="connsiteY8" fmla="*/ 0 h 7054948"/>
              <a:gd name="connsiteX9" fmla="*/ 10170941 w 10170941"/>
              <a:gd name="connsiteY9" fmla="*/ 7054948 h 7054948"/>
              <a:gd name="connsiteX10" fmla="*/ 0 w 10170941"/>
              <a:gd name="connsiteY10" fmla="*/ 7054948 h 7054948"/>
              <a:gd name="connsiteX11" fmla="*/ 0 w 10170941"/>
              <a:gd name="connsiteY11" fmla="*/ 0 h 7054948"/>
              <a:gd name="connsiteX0" fmla="*/ 9454105 w 10170941"/>
              <a:gd name="connsiteY0" fmla="*/ 196948 h 7054948"/>
              <a:gd name="connsiteX1" fmla="*/ 310106 w 10170941"/>
              <a:gd name="connsiteY1" fmla="*/ 2631433 h 7054948"/>
              <a:gd name="connsiteX2" fmla="*/ 479377 w 10170941"/>
              <a:gd name="connsiteY2" fmla="*/ 2737484 h 7054948"/>
              <a:gd name="connsiteX3" fmla="*/ 6315106 w 10170941"/>
              <a:gd name="connsiteY3" fmla="*/ 4418335 h 7054948"/>
              <a:gd name="connsiteX4" fmla="*/ 9172939 w 10170941"/>
              <a:gd name="connsiteY4" fmla="*/ 4031758 h 7054948"/>
              <a:gd name="connsiteX5" fmla="*/ 9454105 w 10170941"/>
              <a:gd name="connsiteY5" fmla="*/ 3944681 h 7054948"/>
              <a:gd name="connsiteX6" fmla="*/ 9454105 w 10170941"/>
              <a:gd name="connsiteY6" fmla="*/ 196948 h 7054948"/>
              <a:gd name="connsiteX7" fmla="*/ 0 w 10170941"/>
              <a:gd name="connsiteY7" fmla="*/ 7054948 h 7054948"/>
              <a:gd name="connsiteX8" fmla="*/ 10170941 w 10170941"/>
              <a:gd name="connsiteY8" fmla="*/ 0 h 7054948"/>
              <a:gd name="connsiteX9" fmla="*/ 10170941 w 10170941"/>
              <a:gd name="connsiteY9" fmla="*/ 7054948 h 7054948"/>
              <a:gd name="connsiteX10" fmla="*/ 0 w 10170941"/>
              <a:gd name="connsiteY10" fmla="*/ 7054948 h 7054948"/>
              <a:gd name="connsiteX0" fmla="*/ 9143999 w 9860835"/>
              <a:gd name="connsiteY0" fmla="*/ 196948 h 7054948"/>
              <a:gd name="connsiteX1" fmla="*/ 0 w 9860835"/>
              <a:gd name="connsiteY1" fmla="*/ 2631433 h 7054948"/>
              <a:gd name="connsiteX2" fmla="*/ 169271 w 9860835"/>
              <a:gd name="connsiteY2" fmla="*/ 2737484 h 7054948"/>
              <a:gd name="connsiteX3" fmla="*/ 6005000 w 9860835"/>
              <a:gd name="connsiteY3" fmla="*/ 4418335 h 7054948"/>
              <a:gd name="connsiteX4" fmla="*/ 8862833 w 9860835"/>
              <a:gd name="connsiteY4" fmla="*/ 4031758 h 7054948"/>
              <a:gd name="connsiteX5" fmla="*/ 9143999 w 9860835"/>
              <a:gd name="connsiteY5" fmla="*/ 3944681 h 7054948"/>
              <a:gd name="connsiteX6" fmla="*/ 9143999 w 9860835"/>
              <a:gd name="connsiteY6" fmla="*/ 196948 h 7054948"/>
              <a:gd name="connsiteX7" fmla="*/ 9860835 w 9860835"/>
              <a:gd name="connsiteY7" fmla="*/ 7054948 h 7054948"/>
              <a:gd name="connsiteX8" fmla="*/ 9860835 w 9860835"/>
              <a:gd name="connsiteY8" fmla="*/ 0 h 7054948"/>
              <a:gd name="connsiteX9" fmla="*/ 9860835 w 9860835"/>
              <a:gd name="connsiteY9" fmla="*/ 7054948 h 7054948"/>
              <a:gd name="connsiteX0" fmla="*/ 9143999 w 9917106"/>
              <a:gd name="connsiteY0" fmla="*/ 196948 h 7054948"/>
              <a:gd name="connsiteX1" fmla="*/ 0 w 9917106"/>
              <a:gd name="connsiteY1" fmla="*/ 2631433 h 7054948"/>
              <a:gd name="connsiteX2" fmla="*/ 169271 w 9917106"/>
              <a:gd name="connsiteY2" fmla="*/ 2737484 h 7054948"/>
              <a:gd name="connsiteX3" fmla="*/ 6005000 w 9917106"/>
              <a:gd name="connsiteY3" fmla="*/ 4418335 h 7054948"/>
              <a:gd name="connsiteX4" fmla="*/ 8862833 w 9917106"/>
              <a:gd name="connsiteY4" fmla="*/ 4031758 h 7054948"/>
              <a:gd name="connsiteX5" fmla="*/ 9143999 w 9917106"/>
              <a:gd name="connsiteY5" fmla="*/ 3944681 h 7054948"/>
              <a:gd name="connsiteX6" fmla="*/ 9143999 w 9917106"/>
              <a:gd name="connsiteY6" fmla="*/ 196948 h 7054948"/>
              <a:gd name="connsiteX7" fmla="*/ 9917106 w 9917106"/>
              <a:gd name="connsiteY7" fmla="*/ 7054948 h 7054948"/>
              <a:gd name="connsiteX8" fmla="*/ 9860835 w 9917106"/>
              <a:gd name="connsiteY8" fmla="*/ 0 h 7054948"/>
              <a:gd name="connsiteX9" fmla="*/ 9917106 w 9917106"/>
              <a:gd name="connsiteY9" fmla="*/ 7054948 h 7054948"/>
              <a:gd name="connsiteX0" fmla="*/ 9143999 w 9143999"/>
              <a:gd name="connsiteY0" fmla="*/ 0 h 4221387"/>
              <a:gd name="connsiteX1" fmla="*/ 0 w 9143999"/>
              <a:gd name="connsiteY1" fmla="*/ 2434485 h 4221387"/>
              <a:gd name="connsiteX2" fmla="*/ 169271 w 9143999"/>
              <a:gd name="connsiteY2" fmla="*/ 2540536 h 4221387"/>
              <a:gd name="connsiteX3" fmla="*/ 6005000 w 9143999"/>
              <a:gd name="connsiteY3" fmla="*/ 4221387 h 4221387"/>
              <a:gd name="connsiteX4" fmla="*/ 8862833 w 9143999"/>
              <a:gd name="connsiteY4" fmla="*/ 3834810 h 4221387"/>
              <a:gd name="connsiteX5" fmla="*/ 9143999 w 9143999"/>
              <a:gd name="connsiteY5" fmla="*/ 3747733 h 4221387"/>
              <a:gd name="connsiteX6" fmla="*/ 9143999 w 9143999"/>
              <a:gd name="connsiteY6" fmla="*/ 0 h 4221387"/>
              <a:gd name="connsiteX0" fmla="*/ 9143999 w 9235439"/>
              <a:gd name="connsiteY0" fmla="*/ 0 h 4221387"/>
              <a:gd name="connsiteX1" fmla="*/ 0 w 9235439"/>
              <a:gd name="connsiteY1" fmla="*/ 2434485 h 4221387"/>
              <a:gd name="connsiteX2" fmla="*/ 169271 w 9235439"/>
              <a:gd name="connsiteY2" fmla="*/ 2540536 h 4221387"/>
              <a:gd name="connsiteX3" fmla="*/ 6005000 w 9235439"/>
              <a:gd name="connsiteY3" fmla="*/ 4221387 h 4221387"/>
              <a:gd name="connsiteX4" fmla="*/ 8862833 w 9235439"/>
              <a:gd name="connsiteY4" fmla="*/ 3834810 h 4221387"/>
              <a:gd name="connsiteX5" fmla="*/ 9143999 w 9235439"/>
              <a:gd name="connsiteY5" fmla="*/ 3747733 h 4221387"/>
              <a:gd name="connsiteX6" fmla="*/ 9235439 w 9235439"/>
              <a:gd name="connsiteY6" fmla="*/ 91440 h 4221387"/>
              <a:gd name="connsiteX0" fmla="*/ 9143999 w 9143999"/>
              <a:gd name="connsiteY0" fmla="*/ 0 h 4221387"/>
              <a:gd name="connsiteX1" fmla="*/ 0 w 9143999"/>
              <a:gd name="connsiteY1" fmla="*/ 2434485 h 4221387"/>
              <a:gd name="connsiteX2" fmla="*/ 169271 w 9143999"/>
              <a:gd name="connsiteY2" fmla="*/ 2540536 h 4221387"/>
              <a:gd name="connsiteX3" fmla="*/ 6005000 w 9143999"/>
              <a:gd name="connsiteY3" fmla="*/ 4221387 h 4221387"/>
              <a:gd name="connsiteX4" fmla="*/ 8862833 w 9143999"/>
              <a:gd name="connsiteY4" fmla="*/ 3834810 h 4221387"/>
              <a:gd name="connsiteX5" fmla="*/ 9143999 w 9143999"/>
              <a:gd name="connsiteY5" fmla="*/ 3747733 h 4221387"/>
              <a:gd name="connsiteX0" fmla="*/ 0 w 9143999"/>
              <a:gd name="connsiteY0" fmla="*/ 0 h 1786902"/>
              <a:gd name="connsiteX1" fmla="*/ 169271 w 9143999"/>
              <a:gd name="connsiteY1" fmla="*/ 106051 h 1786902"/>
              <a:gd name="connsiteX2" fmla="*/ 6005000 w 9143999"/>
              <a:gd name="connsiteY2" fmla="*/ 1786902 h 1786902"/>
              <a:gd name="connsiteX3" fmla="*/ 8862833 w 9143999"/>
              <a:gd name="connsiteY3" fmla="*/ 1400325 h 1786902"/>
              <a:gd name="connsiteX4" fmla="*/ 9143999 w 9143999"/>
              <a:gd name="connsiteY4" fmla="*/ 1313248 h 178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1786902">
                <a:moveTo>
                  <a:pt x="0" y="0"/>
                </a:moveTo>
                <a:lnTo>
                  <a:pt x="169271" y="106051"/>
                </a:lnTo>
                <a:cubicBezTo>
                  <a:pt x="1949094" y="1185829"/>
                  <a:pt x="3924735" y="1786902"/>
                  <a:pt x="6005000" y="1786902"/>
                </a:cubicBezTo>
                <a:cubicBezTo>
                  <a:pt x="6983949" y="1786902"/>
                  <a:pt x="7939725" y="1653793"/>
                  <a:pt x="8862833" y="1400325"/>
                </a:cubicBezTo>
                <a:lnTo>
                  <a:pt x="9143999" y="1313248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9" tIns="53640" rIns="107279" bIns="53640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8" y="5340353"/>
            <a:ext cx="6643007" cy="83933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lang="en-US" sz="1900" kern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6384" indent="0" algn="ctr">
              <a:buNone/>
              <a:defRPr sz="2400"/>
            </a:lvl2pPr>
            <a:lvl3pPr marL="1072768" indent="0" algn="ctr">
              <a:buNone/>
              <a:defRPr sz="2100"/>
            </a:lvl3pPr>
            <a:lvl4pPr marL="1609152" indent="0" algn="ctr">
              <a:buNone/>
              <a:defRPr sz="1900"/>
            </a:lvl4pPr>
            <a:lvl5pPr marL="2145536" indent="0" algn="ctr">
              <a:buNone/>
              <a:defRPr sz="1900"/>
            </a:lvl5pPr>
            <a:lvl6pPr marL="2681918" indent="0" algn="ctr">
              <a:buNone/>
              <a:defRPr sz="1900"/>
            </a:lvl6pPr>
            <a:lvl7pPr marL="3218302" indent="0" algn="ctr">
              <a:buNone/>
              <a:defRPr sz="1900"/>
            </a:lvl7pPr>
            <a:lvl8pPr marL="3754686" indent="0" algn="ctr">
              <a:buNone/>
              <a:defRPr sz="1900"/>
            </a:lvl8pPr>
            <a:lvl9pPr marL="429107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8" y="4390787"/>
            <a:ext cx="6643007" cy="8976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8725910" y="-4992"/>
            <a:ext cx="418095" cy="3874169"/>
          </a:xfrm>
          <a:custGeom>
            <a:avLst/>
            <a:gdLst>
              <a:gd name="connsiteX0" fmla="*/ 0 w 557460"/>
              <a:gd name="connsiteY0" fmla="*/ 0 h 3870013"/>
              <a:gd name="connsiteX1" fmla="*/ 557460 w 557460"/>
              <a:gd name="connsiteY1" fmla="*/ 0 h 3870013"/>
              <a:gd name="connsiteX2" fmla="*/ 557460 w 557460"/>
              <a:gd name="connsiteY2" fmla="*/ 3747733 h 3870013"/>
              <a:gd name="connsiteX3" fmla="*/ 182573 w 557460"/>
              <a:gd name="connsiteY3" fmla="*/ 3834810 h 3870013"/>
              <a:gd name="connsiteX4" fmla="*/ 0 w 557460"/>
              <a:gd name="connsiteY4" fmla="*/ 3870013 h 38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60" h="3870013">
                <a:moveTo>
                  <a:pt x="0" y="0"/>
                </a:moveTo>
                <a:lnTo>
                  <a:pt x="557460" y="0"/>
                </a:lnTo>
                <a:lnTo>
                  <a:pt x="557460" y="3747733"/>
                </a:lnTo>
                <a:lnTo>
                  <a:pt x="182573" y="3834810"/>
                </a:lnTo>
                <a:lnTo>
                  <a:pt x="0" y="38700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80460" tIns="158385" rIns="80460" bIns="402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 rot="5400000">
            <a:off x="7000409" y="1785528"/>
            <a:ext cx="3768107" cy="3171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65" y="5453866"/>
            <a:ext cx="1752424" cy="1323669"/>
          </a:xfrm>
          <a:prstGeom prst="rect">
            <a:avLst/>
          </a:prstGeom>
        </p:spPr>
      </p:pic>
      <p:sp>
        <p:nvSpPr>
          <p:cNvPr id="2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97723" y="3135081"/>
            <a:ext cx="1649580" cy="108238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7100" b="1">
                <a:solidFill>
                  <a:srgbClr val="B7006E"/>
                </a:solidFill>
              </a:defRPr>
            </a:lvl1pPr>
          </a:lstStyle>
          <a:p>
            <a:pPr lvl="0"/>
            <a:r>
              <a:rPr 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177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 with 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-8791"/>
            <a:ext cx="9156032" cy="6866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05234" y="5004270"/>
            <a:ext cx="1164521" cy="1353365"/>
          </a:xfrm>
          <a:solidFill>
            <a:schemeClr val="accent4"/>
          </a:solidFill>
        </p:spPr>
        <p:txBody>
          <a:bodyPr tIns="84472">
            <a:noAutofit/>
          </a:bodyPr>
          <a:lstStyle>
            <a:lvl1pPr marL="0" indent="0">
              <a:spcBef>
                <a:spcPts val="0"/>
              </a:spcBef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93702" y="5581635"/>
            <a:ext cx="1174480" cy="86715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043874" y="5004270"/>
            <a:ext cx="1164521" cy="1353365"/>
          </a:xfrm>
          <a:solidFill>
            <a:schemeClr val="accent4"/>
          </a:solidFill>
        </p:spPr>
        <p:txBody>
          <a:bodyPr tIns="84472">
            <a:noAutofit/>
          </a:bodyPr>
          <a:lstStyle>
            <a:lvl1pPr marL="0" indent="0">
              <a:spcBef>
                <a:spcPts val="0"/>
              </a:spcBef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032516" y="5581635"/>
            <a:ext cx="1174480" cy="86715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82517" y="5004270"/>
            <a:ext cx="1164521" cy="1353365"/>
          </a:xfrm>
          <a:solidFill>
            <a:schemeClr val="accent4"/>
          </a:solidFill>
        </p:spPr>
        <p:txBody>
          <a:bodyPr tIns="84472">
            <a:noAutofit/>
          </a:bodyPr>
          <a:lstStyle>
            <a:lvl1pPr marL="0" indent="0">
              <a:spcBef>
                <a:spcPts val="0"/>
              </a:spcBef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70986" y="5581635"/>
            <a:ext cx="1174480" cy="86715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64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EA5BAC0-6EA4-490F-A0BC-86AD3E783F66}" type="datetimeFigureOut">
              <a:rPr lang="en-GB" smtClean="0"/>
              <a:t>14/04/2016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B4B8-52CD-44F2-BB18-07982BE231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" y="11"/>
            <a:ext cx="8725903" cy="4221387"/>
          </a:xfrm>
          <a:custGeom>
            <a:avLst/>
            <a:gdLst>
              <a:gd name="connsiteX0" fmla="*/ 0 w 8725903"/>
              <a:gd name="connsiteY0" fmla="*/ 0 h 4221387"/>
              <a:gd name="connsiteX1" fmla="*/ 8725903 w 8725903"/>
              <a:gd name="connsiteY1" fmla="*/ 0 h 4221387"/>
              <a:gd name="connsiteX2" fmla="*/ 8725903 w 8725903"/>
              <a:gd name="connsiteY2" fmla="*/ 3870013 h 4221387"/>
              <a:gd name="connsiteX3" fmla="*/ 8515156 w 8725903"/>
              <a:gd name="connsiteY3" fmla="*/ 3924194 h 4221387"/>
              <a:gd name="connsiteX4" fmla="*/ 6005000 w 8725903"/>
              <a:gd name="connsiteY4" fmla="*/ 4221387 h 4221387"/>
              <a:gd name="connsiteX5" fmla="*/ 169271 w 8725903"/>
              <a:gd name="connsiteY5" fmla="*/ 2540536 h 4221387"/>
              <a:gd name="connsiteX6" fmla="*/ 0 w 8725903"/>
              <a:gd name="connsiteY6" fmla="*/ 2434485 h 42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5903" h="4221387">
                <a:moveTo>
                  <a:pt x="0" y="0"/>
                </a:moveTo>
                <a:lnTo>
                  <a:pt x="8725903" y="0"/>
                </a:lnTo>
                <a:lnTo>
                  <a:pt x="8725903" y="3870013"/>
                </a:lnTo>
                <a:lnTo>
                  <a:pt x="8515156" y="3924194"/>
                </a:lnTo>
                <a:cubicBezTo>
                  <a:pt x="7700420" y="4119476"/>
                  <a:pt x="6861580" y="4221387"/>
                  <a:pt x="6005000" y="4221387"/>
                </a:cubicBezTo>
                <a:cubicBezTo>
                  <a:pt x="3924735" y="4221387"/>
                  <a:pt x="1949094" y="3620314"/>
                  <a:pt x="169271" y="2540536"/>
                </a:cubicBezTo>
                <a:lnTo>
                  <a:pt x="0" y="24344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8" y="5340353"/>
            <a:ext cx="6643007" cy="83933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lang="en-US" sz="1900" kern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36384" indent="0" algn="ctr">
              <a:buNone/>
              <a:defRPr sz="2400"/>
            </a:lvl2pPr>
            <a:lvl3pPr marL="1072768" indent="0" algn="ctr">
              <a:buNone/>
              <a:defRPr sz="2100"/>
            </a:lvl3pPr>
            <a:lvl4pPr marL="1609152" indent="0" algn="ctr">
              <a:buNone/>
              <a:defRPr sz="1900"/>
            </a:lvl4pPr>
            <a:lvl5pPr marL="2145536" indent="0" algn="ctr">
              <a:buNone/>
              <a:defRPr sz="1900"/>
            </a:lvl5pPr>
            <a:lvl6pPr marL="2681918" indent="0" algn="ctr">
              <a:buNone/>
              <a:defRPr sz="1900"/>
            </a:lvl6pPr>
            <a:lvl7pPr marL="3218302" indent="0" algn="ctr">
              <a:buNone/>
              <a:defRPr sz="1900"/>
            </a:lvl7pPr>
            <a:lvl8pPr marL="3754686" indent="0" algn="ctr">
              <a:buNone/>
              <a:defRPr sz="1900"/>
            </a:lvl8pPr>
            <a:lvl9pPr marL="429107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8" y="4390787"/>
            <a:ext cx="6643007" cy="8976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8725910" y="-4992"/>
            <a:ext cx="418095" cy="3874169"/>
          </a:xfrm>
          <a:custGeom>
            <a:avLst/>
            <a:gdLst>
              <a:gd name="connsiteX0" fmla="*/ 0 w 557460"/>
              <a:gd name="connsiteY0" fmla="*/ 0 h 3870013"/>
              <a:gd name="connsiteX1" fmla="*/ 557460 w 557460"/>
              <a:gd name="connsiteY1" fmla="*/ 0 h 3870013"/>
              <a:gd name="connsiteX2" fmla="*/ 557460 w 557460"/>
              <a:gd name="connsiteY2" fmla="*/ 3747733 h 3870013"/>
              <a:gd name="connsiteX3" fmla="*/ 182573 w 557460"/>
              <a:gd name="connsiteY3" fmla="*/ 3834810 h 3870013"/>
              <a:gd name="connsiteX4" fmla="*/ 0 w 557460"/>
              <a:gd name="connsiteY4" fmla="*/ 3870013 h 387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460" h="3870013">
                <a:moveTo>
                  <a:pt x="0" y="0"/>
                </a:moveTo>
                <a:lnTo>
                  <a:pt x="557460" y="0"/>
                </a:lnTo>
                <a:lnTo>
                  <a:pt x="557460" y="3747733"/>
                </a:lnTo>
                <a:lnTo>
                  <a:pt x="182573" y="3834810"/>
                </a:lnTo>
                <a:lnTo>
                  <a:pt x="0" y="38700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80460" tIns="158385" rIns="80460" bIns="402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 rot="5400000">
            <a:off x="7000409" y="1785528"/>
            <a:ext cx="3768107" cy="3171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565" y="5453866"/>
            <a:ext cx="1752424" cy="13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23851" y="2168441"/>
            <a:ext cx="8496300" cy="3973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636" y="1376920"/>
            <a:ext cx="8496299" cy="7372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16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323856" y="2168438"/>
            <a:ext cx="8499137" cy="3992419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636" y="1376920"/>
            <a:ext cx="8496299" cy="73723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38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" y="-8791"/>
            <a:ext cx="9156032" cy="6866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52953"/>
            <a:ext cx="5284470" cy="8976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637" y="1376917"/>
            <a:ext cx="5284693" cy="73290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INM_Logo_NoTag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172208"/>
            <a:ext cx="1066800" cy="41551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10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017732" y="6446811"/>
            <a:ext cx="397811" cy="1003"/>
          </a:xfrm>
          <a:prstGeom prst="line">
            <a:avLst/>
          </a:prstGeom>
          <a:ln w="1270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69200" y="6446813"/>
            <a:ext cx="397811" cy="1003"/>
          </a:xfrm>
          <a:prstGeom prst="line">
            <a:avLst/>
          </a:prstGeom>
          <a:ln w="1270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8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M_Logo_NoTag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172208"/>
            <a:ext cx="1066800" cy="4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7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323850" y="2168435"/>
            <a:ext cx="4176000" cy="41402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868092" y="2168435"/>
            <a:ext cx="3952058" cy="4140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640" y="1376917"/>
            <a:ext cx="4176221" cy="73290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rgbClr val="41CCE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4883" y="1376917"/>
            <a:ext cx="4127862" cy="73290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0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1" y="452953"/>
            <a:ext cx="8496300" cy="897617"/>
          </a:xfrm>
          <a:prstGeom prst="rect">
            <a:avLst/>
          </a:prstGeom>
        </p:spPr>
        <p:txBody>
          <a:bodyPr vert="horz" lIns="107279" tIns="53640" rIns="107279" bIns="5364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1" y="2168441"/>
            <a:ext cx="8496300" cy="3973695"/>
          </a:xfrm>
          <a:prstGeom prst="rect">
            <a:avLst/>
          </a:prstGeom>
        </p:spPr>
        <p:txBody>
          <a:bodyPr vert="horz" lIns="107279" tIns="53640" rIns="107279" bIns="536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" y="6356359"/>
            <a:ext cx="3086100" cy="365127"/>
          </a:xfrm>
          <a:prstGeom prst="rect">
            <a:avLst/>
          </a:prstGeom>
        </p:spPr>
        <p:txBody>
          <a:bodyPr vert="horz" lIns="107279" tIns="53640" rIns="107279" bIns="53640" rtlCol="0" anchor="ctr"/>
          <a:lstStyle>
            <a:lvl1pPr algn="l">
              <a:defRPr lang="en-GB"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544" y="6356359"/>
            <a:ext cx="2057400" cy="365127"/>
          </a:xfrm>
          <a:prstGeom prst="rect">
            <a:avLst/>
          </a:prstGeom>
        </p:spPr>
        <p:txBody>
          <a:bodyPr vert="horz" lIns="107279" tIns="53640" rIns="107279" bIns="53640" rtlCol="0" anchor="ctr"/>
          <a:lstStyle>
            <a:lvl1pPr algn="r">
              <a:defRPr lang="en-GB" sz="900" kern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4C5E915-D97A-46BC-B4AB-36B3A4AA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2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1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1072768" rtl="0" eaLnBrk="1" latinLnBrk="0" hangingPunct="1">
        <a:lnSpc>
          <a:spcPct val="90000"/>
        </a:lnSpc>
        <a:spcBef>
          <a:spcPct val="0"/>
        </a:spcBef>
        <a:buNone/>
        <a:defRPr lang="en-US" sz="3300" kern="1200" dirty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1072768" rtl="0" eaLnBrk="1" latinLnBrk="0" hangingPunct="1">
        <a:lnSpc>
          <a:spcPct val="90000"/>
        </a:lnSpc>
        <a:spcBef>
          <a:spcPts val="1173"/>
        </a:spcBef>
        <a:buClr>
          <a:srgbClr val="002150"/>
        </a:buClr>
        <a:buFont typeface="Tahoma" panose="020B0604030504040204" pitchFamily="34" charset="0"/>
        <a:buNone/>
        <a:defRPr lang="en-US" sz="2100" kern="1200" dirty="0" smtClean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0" indent="0" algn="l" defTabSz="1072768" rtl="0" eaLnBrk="1" latinLnBrk="0" hangingPunct="1">
        <a:lnSpc>
          <a:spcPct val="90000"/>
        </a:lnSpc>
        <a:spcBef>
          <a:spcPts val="704"/>
        </a:spcBef>
        <a:buClr>
          <a:srgbClr val="002150"/>
        </a:buClr>
        <a:buFont typeface="Calibri" panose="020F0502020204030204" pitchFamily="34" charset="0"/>
        <a:buNone/>
        <a:defRPr sz="19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275642" indent="-275642" algn="l" defTabSz="1072768" rtl="0" eaLnBrk="1" latinLnBrk="0" hangingPunct="1">
        <a:lnSpc>
          <a:spcPct val="90000"/>
        </a:lnSpc>
        <a:spcBef>
          <a:spcPts val="1408"/>
        </a:spcBef>
        <a:buClrTx/>
        <a:buFont typeface="Tahoma" panose="020B0604030504040204" pitchFamily="34" charset="0"/>
        <a:buChar char="˃"/>
        <a:defRPr sz="19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75642" indent="0" algn="l" defTabSz="1072768" rtl="0" eaLnBrk="1" latinLnBrk="0" hangingPunct="1">
        <a:lnSpc>
          <a:spcPct val="90000"/>
        </a:lnSpc>
        <a:spcBef>
          <a:spcPts val="704"/>
        </a:spcBef>
        <a:buFont typeface="Arial" panose="020B0604020202020204" pitchFamily="34" charset="0"/>
        <a:buNone/>
        <a:defRPr sz="19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834374" indent="-201144" algn="l" defTabSz="1072768" rtl="0" eaLnBrk="1" latinLnBrk="0" hangingPunct="1">
        <a:lnSpc>
          <a:spcPct val="90000"/>
        </a:lnSpc>
        <a:spcBef>
          <a:spcPts val="704"/>
        </a:spcBef>
        <a:buFont typeface="Tahoma" panose="020B0604030504040204" pitchFamily="34" charset="0"/>
        <a:buChar char="˃"/>
        <a:defRPr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950110" indent="-268192" algn="l" defTabSz="1072768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94" indent="-268192" algn="l" defTabSz="1072768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78" indent="-268192" algn="l" defTabSz="1072768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62" indent="-268192" algn="l" defTabSz="1072768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4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68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52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36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18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02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86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70" algn="l" defTabSz="1072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5" pos="5556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020" userDrawn="1">
          <p15:clr>
            <a:srgbClr val="F26B43"/>
          </p15:clr>
        </p15:guide>
        <p15:guide id="9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3858" y="5469987"/>
            <a:ext cx="6643007" cy="8393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 smtClean="0"/>
              <a:t>Céline Pasty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London, 14 April 2016</a:t>
            </a:r>
            <a:endParaRPr lang="en-GB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858" y="4520421"/>
            <a:ext cx="8402052" cy="897617"/>
          </a:xfrm>
        </p:spPr>
        <p:txBody>
          <a:bodyPr>
            <a:noAutofit/>
          </a:bodyPr>
          <a:lstStyle/>
          <a:p>
            <a:r>
              <a:rPr lang="en-GB" sz="2800" dirty="0" smtClean="0"/>
              <a:t>Focus on Iris: How data is used for the certification and operational phases of a satellite-based air traffic communication system for Europe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2507"/>
          <a:stretch>
            <a:fillRect/>
          </a:stretch>
        </p:blipFill>
        <p:spPr>
          <a:xfrm>
            <a:off x="7" y="0"/>
            <a:ext cx="8725903" cy="4221387"/>
          </a:xfrm>
        </p:spPr>
      </p:pic>
    </p:spTree>
    <p:extLst>
      <p:ext uri="{BB962C8B-B14F-4D97-AF65-F5344CB8AC3E}">
        <p14:creationId xmlns:p14="http://schemas.microsoft.com/office/powerpoint/2010/main" val="11897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16632"/>
            <a:ext cx="8496300" cy="897617"/>
          </a:xfrm>
        </p:spPr>
        <p:txBody>
          <a:bodyPr/>
          <a:lstStyle/>
          <a:p>
            <a:r>
              <a:rPr lang="en-GB" dirty="0" smtClean="0"/>
              <a:t>Definition of Network Availability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84963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16632"/>
            <a:ext cx="8496300" cy="897617"/>
          </a:xfrm>
        </p:spPr>
        <p:txBody>
          <a:bodyPr/>
          <a:lstStyle/>
          <a:p>
            <a:r>
              <a:rPr lang="en-GB" dirty="0" smtClean="0"/>
              <a:t>IMSO report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5"/>
            <a:ext cx="7056784" cy="254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49079"/>
            <a:ext cx="7056784" cy="20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1372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Iris: a new aero safety service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" y="1268760"/>
            <a:ext cx="7922608" cy="52676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1" y="-99392"/>
            <a:ext cx="8496300" cy="897617"/>
          </a:xfrm>
        </p:spPr>
        <p:txBody>
          <a:bodyPr/>
          <a:lstStyle/>
          <a:p>
            <a:r>
              <a:rPr lang="en-GB" dirty="0" smtClean="0"/>
              <a:t>Air Traffic Control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87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5"/>
          </p:nvPr>
        </p:nvSpPr>
        <p:spPr>
          <a:xfrm>
            <a:off x="251521" y="1124744"/>
            <a:ext cx="8496300" cy="3870616"/>
          </a:xfrm>
        </p:spPr>
        <p:txBody>
          <a:bodyPr>
            <a:normAutofit/>
          </a:bodyPr>
          <a:lstStyle/>
          <a:p>
            <a:pPr marL="234943" lvl="2" indent="0">
              <a:buClr>
                <a:srgbClr val="00B0F0"/>
              </a:buClr>
              <a:buSzPct val="150000"/>
              <a:buNone/>
            </a:pP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7"/>
            <a:ext cx="9036496" cy="673213"/>
          </a:xfrm>
        </p:spPr>
        <p:txBody>
          <a:bodyPr>
            <a:normAutofit/>
          </a:bodyPr>
          <a:lstStyle/>
          <a:p>
            <a:r>
              <a:rPr lang="en-GB" dirty="0" smtClean="0"/>
              <a:t>Trajectory-Based Operations</a:t>
            </a:r>
            <a:endParaRPr lang="en-GB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858544" y="5829059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97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794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192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589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985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382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780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177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79F6AC-1C90-4500-8A18-29BB743821D7}" type="slidenum">
              <a:rPr lang="en-GB" sz="900"/>
              <a:pPr algn="r"/>
              <a:t>14</a:t>
            </a:fld>
            <a:endParaRPr lang="en-GB" sz="9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233" r="4590"/>
          <a:stretch/>
        </p:blipFill>
        <p:spPr bwMode="auto">
          <a:xfrm>
            <a:off x="467544" y="908720"/>
            <a:ext cx="7920880" cy="5832648"/>
          </a:xfrm>
          <a:prstGeom prst="rect">
            <a:avLst/>
          </a:prstGeom>
          <a:noFill/>
          <a:ln>
            <a:solidFill>
              <a:srgbClr val="00215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8579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5"/>
          </p:nvPr>
        </p:nvSpPr>
        <p:spPr>
          <a:xfrm>
            <a:off x="251521" y="1052736"/>
            <a:ext cx="8496300" cy="3870616"/>
          </a:xfrm>
        </p:spPr>
        <p:txBody>
          <a:bodyPr>
            <a:normAutofit/>
          </a:bodyPr>
          <a:lstStyle/>
          <a:p>
            <a:pPr marL="520687" lvl="2" indent="-285744">
              <a:buClr>
                <a:srgbClr val="00B0F0"/>
              </a:buClr>
              <a:buSzPct val="150000"/>
              <a:buFont typeface="Wingdings" charset="2"/>
              <a:buChar char="Ø"/>
            </a:pPr>
            <a:r>
              <a:rPr lang="en-GB" sz="1400" dirty="0"/>
              <a:t>A European project sponsored by ESA, aligned with the EC SESAR </a:t>
            </a:r>
            <a:r>
              <a:rPr lang="en-GB" sz="1400" dirty="0" smtClean="0"/>
              <a:t>Programme</a:t>
            </a:r>
          </a:p>
          <a:p>
            <a:pPr marL="520687" lvl="2" indent="-285744">
              <a:buClr>
                <a:srgbClr val="00B0F0"/>
              </a:buClr>
              <a:buSzPct val="150000"/>
              <a:buFont typeface="Wingdings" charset="2"/>
              <a:buChar char="Ø"/>
            </a:pPr>
            <a:r>
              <a:rPr lang="en-GB" sz="1400" dirty="0" smtClean="0"/>
              <a:t>To </a:t>
            </a:r>
            <a:r>
              <a:rPr lang="en-GB" sz="1400" dirty="0"/>
              <a:t>complement the </a:t>
            </a:r>
            <a:r>
              <a:rPr lang="en-GB" sz="1400" dirty="0" smtClean="0"/>
              <a:t>terrestrial infrastructure initially</a:t>
            </a:r>
          </a:p>
          <a:p>
            <a:pPr marL="520687" lvl="2" indent="-285744">
              <a:buClr>
                <a:srgbClr val="00B0F0"/>
              </a:buClr>
              <a:buSzPct val="150000"/>
              <a:buFont typeface="Wingdings" charset="2"/>
              <a:buChar char="Ø"/>
            </a:pPr>
            <a:r>
              <a:rPr lang="en-GB" sz="1400" dirty="0"/>
              <a:t>Iris Precursor: 2018-19</a:t>
            </a:r>
          </a:p>
          <a:p>
            <a:pPr marL="520687" lvl="2" indent="-285744">
              <a:buClr>
                <a:srgbClr val="00B0F0"/>
              </a:buClr>
              <a:buSzPct val="150000"/>
              <a:buFont typeface="Wingdings" charset="2"/>
              <a:buChar char="Ø"/>
            </a:pPr>
            <a:r>
              <a:rPr lang="en-GB" sz="1400" dirty="0"/>
              <a:t>Iris Service Evolution: 2028-29 </a:t>
            </a:r>
          </a:p>
          <a:p>
            <a:pPr marL="520687" lvl="2" indent="-285744">
              <a:buClr>
                <a:srgbClr val="00B0F0"/>
              </a:buClr>
              <a:buSzPct val="150000"/>
              <a:buFont typeface="Wingdings" charset="2"/>
              <a:buChar char="Ø"/>
            </a:pPr>
            <a:r>
              <a:rPr lang="en-GB" sz="1400" dirty="0"/>
              <a:t>Based on evolution of Inmarsat </a:t>
            </a:r>
            <a:r>
              <a:rPr lang="en-GB" sz="1400" dirty="0" err="1" smtClean="0"/>
              <a:t>SwiftBroadband</a:t>
            </a:r>
            <a:r>
              <a:rPr lang="en-GB" sz="1400" dirty="0" smtClean="0"/>
              <a:t>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7"/>
            <a:ext cx="9036496" cy="6732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IRIS</a:t>
            </a:r>
            <a:r>
              <a:rPr lang="en-GB" dirty="0"/>
              <a:t>: </a:t>
            </a:r>
            <a:r>
              <a:rPr lang="en-GB" dirty="0" smtClean="0"/>
              <a:t>A satellite datalink for Air Traffic Management</a:t>
            </a:r>
            <a:endParaRPr lang="en-GB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858544" y="5829059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97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794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192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589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985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382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780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177" algn="l" defTabSz="107279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79F6AC-1C90-4500-8A18-29BB743821D7}" type="slidenum">
              <a:rPr lang="en-GB" sz="900"/>
              <a:pPr algn="r"/>
              <a:t>15</a:t>
            </a:fld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1" y="2924944"/>
            <a:ext cx="70104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Network </a:t>
            </a:r>
            <a:r>
              <a:rPr lang="en-GB" dirty="0"/>
              <a:t>availability;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Latency;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mtClean="0"/>
              <a:t>Operational visibility</a:t>
            </a:r>
            <a:r>
              <a:rPr lang="en-GB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Requirements on processes.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3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3" b="11303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existing maritime safety services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1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1" y="332656"/>
            <a:ext cx="8496300" cy="897617"/>
          </a:xfrm>
        </p:spPr>
        <p:txBody>
          <a:bodyPr/>
          <a:lstStyle/>
          <a:p>
            <a:r>
              <a:rPr lang="en-GB" dirty="0" smtClean="0"/>
              <a:t>Some terms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1" y="1988840"/>
            <a:ext cx="8496300" cy="2880319"/>
          </a:xfrm>
        </p:spPr>
        <p:txBody>
          <a:bodyPr numCol="1">
            <a:normAutofit fontScale="9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IMO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		</a:t>
            </a:r>
            <a:r>
              <a:rPr lang="en-GB" dirty="0">
                <a:solidFill>
                  <a:schemeClr val="tx1"/>
                </a:solidFill>
              </a:rPr>
              <a:t> International Maritime Organization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SOLAS</a:t>
            </a:r>
            <a:r>
              <a:rPr lang="en-GB" dirty="0" smtClean="0">
                <a:solidFill>
                  <a:schemeClr val="tx1"/>
                </a:solidFill>
              </a:rPr>
              <a:t>		</a:t>
            </a:r>
            <a:r>
              <a:rPr lang="en-GB" dirty="0">
                <a:solidFill>
                  <a:schemeClr val="tx1"/>
                </a:solidFill>
              </a:rPr>
              <a:t> Safety Of Life At Sea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GMDSS</a:t>
            </a:r>
            <a:r>
              <a:rPr lang="en-GB" dirty="0" smtClean="0">
                <a:solidFill>
                  <a:schemeClr val="tx1"/>
                </a:solidFill>
              </a:rPr>
              <a:t>		</a:t>
            </a:r>
            <a:r>
              <a:rPr lang="en-GB" dirty="0">
                <a:solidFill>
                  <a:schemeClr val="tx1"/>
                </a:solidFill>
              </a:rPr>
              <a:t> Global Maritime Distress and Safety System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Inmarsat</a:t>
            </a:r>
            <a:r>
              <a:rPr lang="en-GB" dirty="0" smtClean="0">
                <a:solidFill>
                  <a:schemeClr val="tx1"/>
                </a:solidFill>
              </a:rPr>
              <a:t> 	 </a:t>
            </a:r>
            <a:r>
              <a:rPr lang="en-GB" dirty="0">
                <a:solidFill>
                  <a:schemeClr val="tx1"/>
                </a:solidFill>
              </a:rPr>
              <a:t>International Maritime </a:t>
            </a:r>
            <a:r>
              <a:rPr lang="en-GB" dirty="0" smtClean="0">
                <a:solidFill>
                  <a:schemeClr val="tx1"/>
                </a:solidFill>
              </a:rPr>
              <a:t>Satellite Organization </a:t>
            </a:r>
          </a:p>
          <a:p>
            <a:r>
              <a:rPr lang="en-GB" b="1" dirty="0">
                <a:solidFill>
                  <a:srgbClr val="0070C0"/>
                </a:solidFill>
              </a:rPr>
              <a:t>IMSO</a:t>
            </a:r>
            <a:r>
              <a:rPr lang="en-GB" dirty="0" smtClean="0">
                <a:solidFill>
                  <a:schemeClr val="tx1"/>
                </a:solidFill>
              </a:rPr>
              <a:t>		</a:t>
            </a:r>
            <a:r>
              <a:rPr lang="en-GB" dirty="0">
                <a:solidFill>
                  <a:schemeClr val="tx1"/>
                </a:solidFill>
              </a:rPr>
              <a:t> International Mobile Satellite Organization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</a:t>
            </a:r>
          </a:p>
          <a:p>
            <a:r>
              <a:rPr lang="en-GB" dirty="0" smtClean="0"/>
              <a:t>	</a:t>
            </a:r>
            <a:r>
              <a:rPr lang="en-GB" i="1" dirty="0"/>
              <a:t> 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72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Inmarsat maritime safety services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1" y="1988840"/>
            <a:ext cx="8496300" cy="3973695"/>
          </a:xfrm>
        </p:spPr>
        <p:txBody>
          <a:bodyPr/>
          <a:lstStyle/>
          <a:p>
            <a:r>
              <a:rPr lang="en-GB" dirty="0" smtClean="0"/>
              <a:t>Inmarsat is </a:t>
            </a:r>
            <a:r>
              <a:rPr lang="en-GB" dirty="0"/>
              <a:t>the ONLY provider of GMDSS-approved satellite communications systems.  They are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Inmarsat </a:t>
            </a:r>
            <a:r>
              <a:rPr lang="en-GB" dirty="0"/>
              <a:t>B (launched in 1993, will close end 2016)</a:t>
            </a:r>
          </a:p>
          <a:p>
            <a:r>
              <a:rPr lang="en-GB" dirty="0" smtClean="0"/>
              <a:t>	Provides </a:t>
            </a:r>
            <a:r>
              <a:rPr lang="en-GB" dirty="0"/>
              <a:t>voice, fax, data communications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Inmarsat </a:t>
            </a:r>
            <a:r>
              <a:rPr lang="en-GB" dirty="0"/>
              <a:t>C (launched in </a:t>
            </a:r>
            <a:r>
              <a:rPr lang="en-GB" dirty="0" smtClean="0"/>
              <a:t>1991)</a:t>
            </a:r>
          </a:p>
          <a:p>
            <a:r>
              <a:rPr lang="en-GB" dirty="0" smtClean="0"/>
              <a:t>	Provides </a:t>
            </a:r>
            <a:r>
              <a:rPr lang="en-GB" dirty="0"/>
              <a:t>data only store and forward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Inmarsat </a:t>
            </a:r>
            <a:r>
              <a:rPr lang="en-GB" dirty="0"/>
              <a:t>Fleet (launched in 2002)</a:t>
            </a:r>
          </a:p>
          <a:p>
            <a:r>
              <a:rPr lang="en-GB" dirty="0" smtClean="0"/>
              <a:t>	Provides </a:t>
            </a:r>
            <a:r>
              <a:rPr lang="en-GB" dirty="0"/>
              <a:t>voice, fax, data communications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300" cy="897617"/>
          </a:xfrm>
        </p:spPr>
        <p:txBody>
          <a:bodyPr/>
          <a:lstStyle/>
          <a:p>
            <a:r>
              <a:rPr lang="en-GB" dirty="0" smtClean="0"/>
              <a:t>Inmarsat-3 satellite coverage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08" y="1196752"/>
            <a:ext cx="5626236" cy="5184576"/>
          </a:xfrm>
        </p:spPr>
      </p:pic>
    </p:spTree>
    <p:extLst>
      <p:ext uri="{BB962C8B-B14F-4D97-AF65-F5344CB8AC3E}">
        <p14:creationId xmlns:p14="http://schemas.microsoft.com/office/powerpoint/2010/main" val="11804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Inmarsat-C terminal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" y="2564904"/>
            <a:ext cx="8163023" cy="2533352"/>
          </a:xfrm>
        </p:spPr>
      </p:pic>
    </p:spTree>
    <p:extLst>
      <p:ext uri="{BB962C8B-B14F-4D97-AF65-F5344CB8AC3E}">
        <p14:creationId xmlns:p14="http://schemas.microsoft.com/office/powerpoint/2010/main" val="319023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High-level satellite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8441"/>
            <a:ext cx="9144000" cy="39736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GB" dirty="0" smtClean="0"/>
              <a:t>pace </a:t>
            </a:r>
            <a:r>
              <a:rPr lang="en-GB" dirty="0"/>
              <a:t>segment </a:t>
            </a:r>
            <a:r>
              <a:rPr lang="en-GB" dirty="0" smtClean="0"/>
              <a:t>(to provide </a:t>
            </a:r>
            <a:r>
              <a:rPr lang="en-GB" dirty="0"/>
              <a:t>communication links with the </a:t>
            </a:r>
            <a:r>
              <a:rPr lang="en-GB" dirty="0" smtClean="0"/>
              <a:t>earth)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round </a:t>
            </a:r>
            <a:r>
              <a:rPr lang="en-GB" dirty="0"/>
              <a:t>segment </a:t>
            </a:r>
            <a:r>
              <a:rPr lang="en-GB" dirty="0" smtClean="0"/>
              <a:t>(to control </a:t>
            </a:r>
            <a:r>
              <a:rPr lang="en-GB" dirty="0"/>
              <a:t>and maintain the space </a:t>
            </a:r>
            <a:r>
              <a:rPr lang="en-GB" dirty="0" smtClean="0"/>
              <a:t>segment)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aritime </a:t>
            </a:r>
            <a:r>
              <a:rPr lang="en-GB" dirty="0"/>
              <a:t>mobile terminals </a:t>
            </a:r>
            <a:r>
              <a:rPr lang="en-GB" dirty="0" smtClean="0"/>
              <a:t>(to </a:t>
            </a:r>
            <a:r>
              <a:rPr lang="en-GB" dirty="0"/>
              <a:t>communicate with the </a:t>
            </a:r>
            <a:r>
              <a:rPr lang="en-GB" dirty="0" smtClean="0"/>
              <a:t>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errestrial </a:t>
            </a:r>
            <a:r>
              <a:rPr lang="en-GB" dirty="0"/>
              <a:t>networks </a:t>
            </a:r>
            <a:r>
              <a:rPr lang="en-GB" dirty="0" smtClean="0"/>
              <a:t>(to </a:t>
            </a:r>
            <a:r>
              <a:rPr lang="en-GB" dirty="0"/>
              <a:t>support connectivity with the land-based </a:t>
            </a:r>
            <a:r>
              <a:rPr lang="en-GB" dirty="0" smtClean="0"/>
              <a:t>users)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79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GMDSS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unctional requirements;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Network availability;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Requirements </a:t>
            </a:r>
            <a:r>
              <a:rPr lang="en-GB" dirty="0"/>
              <a:t>on processes. </a:t>
            </a:r>
          </a:p>
        </p:txBody>
      </p:sp>
    </p:spTree>
    <p:extLst>
      <p:ext uri="{BB962C8B-B14F-4D97-AF65-F5344CB8AC3E}">
        <p14:creationId xmlns:p14="http://schemas.microsoft.com/office/powerpoint/2010/main" val="233547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44624"/>
            <a:ext cx="8496300" cy="897617"/>
          </a:xfrm>
        </p:spPr>
        <p:txBody>
          <a:bodyPr/>
          <a:lstStyle/>
          <a:p>
            <a:r>
              <a:rPr lang="en-GB" dirty="0" smtClean="0"/>
              <a:t>IMSO report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423987"/>
            <a:ext cx="8426646" cy="43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Inmarsat">
      <a:dk1>
        <a:sysClr val="windowText" lastClr="000000"/>
      </a:dk1>
      <a:lt1>
        <a:sysClr val="window" lastClr="FFFFFF"/>
      </a:lt1>
      <a:dk2>
        <a:srgbClr val="000000"/>
      </a:dk2>
      <a:lt2>
        <a:srgbClr val="18C1EC"/>
      </a:lt2>
      <a:accent1>
        <a:srgbClr val="002150"/>
      </a:accent1>
      <a:accent2>
        <a:srgbClr val="7DB61C"/>
      </a:accent2>
      <a:accent3>
        <a:srgbClr val="18B4CE"/>
      </a:accent3>
      <a:accent4>
        <a:srgbClr val="B7006E"/>
      </a:accent4>
      <a:accent5>
        <a:srgbClr val="C78B11"/>
      </a:accent5>
      <a:accent6>
        <a:srgbClr val="6473B7"/>
      </a:accent6>
      <a:hlink>
        <a:srgbClr val="0563C1"/>
      </a:hlink>
      <a:folHlink>
        <a:srgbClr val="954F72"/>
      </a:folHlink>
    </a:clrScheme>
    <a:fontScheme name="Inmarsa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Inmarsat  DLF TYO 21 May 2015</Template>
  <TotalTime>8628</TotalTime>
  <Words>215</Words>
  <Application>Microsoft Office PowerPoint</Application>
  <PresentationFormat>On-screen Show (4:3)</PresentationFormat>
  <Paragraphs>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Tahoma</vt:lpstr>
      <vt:lpstr>Tahoma</vt:lpstr>
      <vt:lpstr>Times New Roman</vt:lpstr>
      <vt:lpstr>Verdana</vt:lpstr>
      <vt:lpstr>Wingdings</vt:lpstr>
      <vt:lpstr>Corporate</vt:lpstr>
      <vt:lpstr>Focus on Iris: How data is used for the certification and operational phases of a satellite-based air traffic communication system for Europe</vt:lpstr>
      <vt:lpstr>The existing maritime safety services</vt:lpstr>
      <vt:lpstr>Some terms</vt:lpstr>
      <vt:lpstr>Inmarsat maritime safety services</vt:lpstr>
      <vt:lpstr>Inmarsat-3 satellite coverage</vt:lpstr>
      <vt:lpstr>An Inmarsat-C terminal</vt:lpstr>
      <vt:lpstr>High-level satellite system</vt:lpstr>
      <vt:lpstr>GMDSS requirements</vt:lpstr>
      <vt:lpstr>IMSO report</vt:lpstr>
      <vt:lpstr>Definition of Network Availability</vt:lpstr>
      <vt:lpstr>IMSO report</vt:lpstr>
      <vt:lpstr>Iris: a new aero safety service</vt:lpstr>
      <vt:lpstr>Air Traffic Control</vt:lpstr>
      <vt:lpstr>Trajectory-Based Operations</vt:lpstr>
      <vt:lpstr>IRIS: A satellite datalink for Air Traffic Management</vt:lpstr>
      <vt:lpstr>Requirements</vt:lpstr>
      <vt:lpstr>Thank you</vt:lpstr>
    </vt:vector>
  </TitlesOfParts>
  <Company>Inmarsat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 Pasty</dc:creator>
  <cp:lastModifiedBy>Mike Parsons</cp:lastModifiedBy>
  <cp:revision>171</cp:revision>
  <cp:lastPrinted>2015-06-01T13:04:05Z</cp:lastPrinted>
  <dcterms:created xsi:type="dcterms:W3CDTF">2015-05-30T04:02:11Z</dcterms:created>
  <dcterms:modified xsi:type="dcterms:W3CDTF">2016-04-14T06:09:00Z</dcterms:modified>
</cp:coreProperties>
</file>